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1" r:id="rId4"/>
    <p:sldId id="269" r:id="rId5"/>
    <p:sldId id="274" r:id="rId6"/>
    <p:sldId id="260" r:id="rId7"/>
    <p:sldId id="264" r:id="rId8"/>
    <p:sldId id="265" r:id="rId9"/>
    <p:sldId id="261" r:id="rId10"/>
    <p:sldId id="262" r:id="rId11"/>
    <p:sldId id="267" r:id="rId12"/>
    <p:sldId id="258" r:id="rId13"/>
    <p:sldId id="271" r:id="rId14"/>
    <p:sldId id="270" r:id="rId15"/>
    <p:sldId id="275" r:id="rId16"/>
    <p:sldId id="279" r:id="rId17"/>
    <p:sldId id="280" r:id="rId18"/>
    <p:sldId id="281" r:id="rId19"/>
    <p:sldId id="282" r:id="rId20"/>
    <p:sldId id="284" r:id="rId21"/>
    <p:sldId id="277" r:id="rId22"/>
    <p:sldId id="286" r:id="rId23"/>
    <p:sldId id="287" r:id="rId24"/>
    <p:sldId id="288" r:id="rId25"/>
    <p:sldId id="276" r:id="rId26"/>
    <p:sldId id="272" r:id="rId27"/>
    <p:sldId id="292" r:id="rId28"/>
    <p:sldId id="293" r:id="rId29"/>
    <p:sldId id="295" r:id="rId30"/>
    <p:sldId id="273" r:id="rId31"/>
    <p:sldId id="300" r:id="rId32"/>
    <p:sldId id="304" r:id="rId33"/>
    <p:sldId id="296" r:id="rId34"/>
    <p:sldId id="297" r:id="rId35"/>
    <p:sldId id="298" r:id="rId36"/>
    <p:sldId id="299" r:id="rId37"/>
    <p:sldId id="302" r:id="rId38"/>
    <p:sldId id="290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698F1-520D-4E3F-9E0E-F6845EF981F2}" v="34" dt="2023-08-07T14:24:06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A280-5D1F-A592-06BA-956CB37BC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40270-C958-22F2-C570-91A08E999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04CF-93D8-9489-BED9-5ACEECBC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D500-8DBD-30F0-2903-DC1C0981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33B56-4C96-54CA-8E94-4F3A6774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47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626B-4AE0-34F5-52AE-9033B9EC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8A87-A6F4-187D-8B36-11D23FBB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E5E1F-2ACC-C98B-4766-E90E9585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585D-181C-90DB-9A00-B406BF98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165B-9B42-2AE8-8769-B9F70F5A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39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B2F25-0B0D-2672-2CB8-09E2171FD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2414-0C4C-D911-F179-72989AF02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C68-B7A3-D234-AE89-9CE6586C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99F5-4CD4-BE93-0C3E-C8207EFD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5B615-EAD9-C26F-0CC5-1188F5AB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4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E888-F394-1D79-40AF-40121A86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498A1-386F-B5A8-4242-C5BFBB9A3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E9EC-6088-EE1B-85D4-D79C4248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E77BC-678E-D510-C325-1F5BE0EF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7DCD-3F88-4D0E-AE92-6B2D2C3F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73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BA21-2DE0-76B4-D9C6-27915D40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E16D5-905E-A824-B25D-283212AD5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6476C-E536-42AD-D063-77BC84C7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6CB8-E341-9A12-C9DB-DF76A20A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A4B5-3D9D-778D-5A56-207296EE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97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9817-2B49-A6E5-EC85-6D1234C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6956D-D4BA-C74C-2749-3096627BB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0B48F-4209-F5F1-B174-447AC6493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D098-E21A-BDC8-5CED-FA6FAE23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B0896-4080-71CC-A96E-EB7A0F1E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FE0DB-77DA-2254-22BF-F5AED9C8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4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AECC-36BD-1A6C-E10C-9EA9F12E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B465-83B6-F82D-738B-513CE5AE0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F98FD-B3F8-4828-5A46-441CF3C05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97086-8E10-40C7-EDCE-F83231183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BC9DA-F928-F181-881D-5A6E1477E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B12B06-FE68-3776-A18B-E96041E0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24587-88C7-C731-E82C-66078711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89154-236E-E42C-3733-22B38008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671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C72D-9BB1-3D3D-2FD8-3354938F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E0F22-BF04-7CC1-33A4-025FB363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6A3CB-FB05-E4C3-1101-F3A2D43F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88CEE-E92F-E196-4658-0460CB34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613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12E13-CDD7-EC3D-73A2-55055BC63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075FD-D411-AF3E-C002-4B16EA09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79734-8A3B-5BB9-97B7-F919967B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05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C6F5-C9A8-1CE1-206D-48D257BC2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99E6-6815-F967-B2AC-5459DB899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BAF9E-3766-0B49-F1B4-DAE0627B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1124C-E232-9358-9BE2-1FBC53F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2927F-1160-49E4-F94B-D27F0AA7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B8560-8FA2-06DF-FB49-89D5AC07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41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D72F-6F73-8AC7-85E1-FDACCA6C0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171E8-F138-E39E-8A06-3584CF0D3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FC0C0-4E82-B962-EE37-1F5F3C8F2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6E5F9-31DC-4EF9-F286-AD748449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62FD-10A2-5A28-F46D-8CAD9524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3B560-015D-AD36-AB88-B2121283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7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F7FB-8D68-5FE7-12E7-4723AD3C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59018-8B15-4145-A0FB-DE285B3FD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D93A-CF90-B6AB-9141-B99D3AE09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10AA5-6D43-4B17-B0AE-01220865B5BF}" type="datetimeFigureOut">
              <a:rPr lang="en-GB" smtClean="0"/>
              <a:t>08/08/2023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2F19B-1E8C-713D-161E-C5A8A7F38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A25D-9175-F1CB-9413-303E37802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3CF9-223C-4867-9F59-F9A92FDB60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37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56E0-7B92-44ED-84F6-079643D7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600" b="1" dirty="0"/>
              <a:t>THG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413FB-5897-2767-BA9B-F6060AE20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90607"/>
          </a:xfrm>
        </p:spPr>
        <p:txBody>
          <a:bodyPr>
            <a:normAutofit lnSpcReduction="10000"/>
          </a:bodyPr>
          <a:lstStyle/>
          <a:p>
            <a:r>
              <a:rPr lang="en-GB" sz="3200" b="1" i="1" dirty="0">
                <a:solidFill>
                  <a:srgbClr val="002060"/>
                </a:solidFill>
              </a:rPr>
              <a:t>Project update</a:t>
            </a:r>
          </a:p>
          <a:p>
            <a:r>
              <a:rPr lang="en-GB" sz="2800" dirty="0"/>
              <a:t>Week 3</a:t>
            </a:r>
          </a:p>
          <a:p>
            <a:endParaRPr lang="en-GB" sz="2800" dirty="0"/>
          </a:p>
          <a:p>
            <a:endParaRPr lang="en-GB" sz="2800" dirty="0"/>
          </a:p>
          <a:p>
            <a:pPr algn="r"/>
            <a:r>
              <a:rPr lang="en-GB" sz="1800" dirty="0"/>
              <a:t>09/08/2023 </a:t>
            </a:r>
          </a:p>
          <a:p>
            <a:pPr algn="r"/>
            <a:r>
              <a:rPr lang="en-GB" sz="1800" dirty="0"/>
              <a:t>David Amorim</a:t>
            </a:r>
          </a:p>
        </p:txBody>
      </p:sp>
    </p:spTree>
    <p:extLst>
      <p:ext uri="{BB962C8B-B14F-4D97-AF65-F5344CB8AC3E}">
        <p14:creationId xmlns:p14="http://schemas.microsoft.com/office/powerpoint/2010/main" val="37900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pic>
        <p:nvPicPr>
          <p:cNvPr id="3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3A33345-D69A-E088-21A2-C9F92A52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838"/>
            <a:ext cx="6279315" cy="4709487"/>
          </a:xfrm>
          <a:prstGeom prst="rect">
            <a:avLst/>
          </a:prstGeom>
        </p:spPr>
      </p:pic>
      <p:pic>
        <p:nvPicPr>
          <p:cNvPr id="11" name="Content Placeholder 10" descr="A graph of uv light&#10;&#10;Description automatically generated with medium confidence">
            <a:extLst>
              <a:ext uri="{FF2B5EF4-FFF2-40B4-BE49-F238E27FC236}">
                <a16:creationId xmlns:a16="http://schemas.microsoft.com/office/drawing/2014/main" id="{CFE79AA0-78D1-21F5-40F7-78117DAB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3" y="1260839"/>
            <a:ext cx="6279314" cy="470948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1009226" y="5970325"/>
            <a:ext cx="11818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Saturation sets in even when the ionisation response is turned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Without ionisation, peak energies and efficiencies are significantly higher</a:t>
            </a:r>
          </a:p>
        </p:txBody>
      </p:sp>
    </p:spTree>
    <p:extLst>
      <p:ext uri="{BB962C8B-B14F-4D97-AF65-F5344CB8AC3E}">
        <p14:creationId xmlns:p14="http://schemas.microsoft.com/office/powerpoint/2010/main" val="175066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7ED470-9C5C-89DA-094E-2D42131F7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03" y="1286558"/>
            <a:ext cx="6165575" cy="4624181"/>
          </a:xfrm>
        </p:spPr>
      </p:pic>
      <p:pic>
        <p:nvPicPr>
          <p:cNvPr id="9" name="Picture 8" descr="A graph of a graph showing the difference between uv and uv&#10;&#10;Description automatically generated">
            <a:extLst>
              <a:ext uri="{FF2B5EF4-FFF2-40B4-BE49-F238E27FC236}">
                <a16:creationId xmlns:a16="http://schemas.microsoft.com/office/drawing/2014/main" id="{3D1C8291-47F1-961E-0D09-C4C9C654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391646"/>
            <a:ext cx="6203780" cy="4652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1942C-0409-02E4-32B0-0173E173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saturation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E184A-7E88-095D-1078-DA0146895CEB}"/>
              </a:ext>
            </a:extLst>
          </p:cNvPr>
          <p:cNvSpPr txBox="1"/>
          <p:nvPr/>
        </p:nvSpPr>
        <p:spPr>
          <a:xfrm>
            <a:off x="838200" y="591073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Is there also a threshold UV energy value without ionisation? Does efficiency eventually decrease with beam power?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58816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uv energized&#10;&#10;Description automatically generated">
            <a:extLst>
              <a:ext uri="{FF2B5EF4-FFF2-40B4-BE49-F238E27FC236}">
                <a16:creationId xmlns:a16="http://schemas.microsoft.com/office/drawing/2014/main" id="{06BA823E-777C-93D3-DF3B-995CC5727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1300458"/>
            <a:ext cx="6351638" cy="47637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2F17A-4DAE-CC1B-CE5E-1C828527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40A19-EE62-6852-A037-67A462F207CD}"/>
              </a:ext>
            </a:extLst>
          </p:cNvPr>
          <p:cNvSpPr txBox="1"/>
          <p:nvPr/>
        </p:nvSpPr>
        <p:spPr>
          <a:xfrm>
            <a:off x="476865" y="5927811"/>
            <a:ext cx="11433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Negligible sinusoidal variation of peak UV energy/peak THG efficiency with CEO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Note: only tested for 150mW Argon</a:t>
            </a:r>
            <a:r>
              <a:rPr lang="en-GB" sz="24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C8632AA-CEB9-D743-8781-2A95BAFF9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914"/>
            <a:ext cx="6099756" cy="45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55CC-4497-0A46-D7AE-C8C1FB53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saturation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A692-F112-C969-44FC-8B341CF3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191431"/>
          </a:xfrm>
        </p:spPr>
        <p:txBody>
          <a:bodyPr>
            <a:normAutofit/>
          </a:bodyPr>
          <a:lstStyle/>
          <a:p>
            <a:r>
              <a:rPr lang="en-GB" dirty="0"/>
              <a:t>Saturation occurs at significantly higher energies and pressures than in the experimental 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Can the pressure discrepancy be explained by the pressure measurement having been taken outside the cell?</a:t>
            </a:r>
          </a:p>
          <a:p>
            <a:r>
              <a:rPr lang="en-GB" dirty="0"/>
              <a:t>Saturation is correlated to input beam power: at higher beam powers it sets in at lower pressures, though at larger peak UV energies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What is the physical reason for the apparent threshold on peak UV energies and the decrease in efficiency? </a:t>
            </a:r>
          </a:p>
          <a:p>
            <a:r>
              <a:rPr lang="en-GB" dirty="0"/>
              <a:t>Ionisation is not necessary for saturation but does enhance it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Is there a threshold peak UV energy and decrease in efficiency without ionisation? </a:t>
            </a:r>
            <a:endParaRPr lang="en-GB" dirty="0"/>
          </a:p>
          <a:p>
            <a:r>
              <a:rPr lang="en-GB" dirty="0"/>
              <a:t>CEO phase has a small but negligible effect on saturation</a:t>
            </a:r>
            <a:endParaRPr lang="en-GB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2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II. “SPECTRAL BREAKDOWN”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10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BD737F69-A263-1B70-05D4-1CA06F611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74" y="178068"/>
            <a:ext cx="6774426" cy="677442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34BD59-5CC9-38E1-436E-9C4D4490D3D2}"/>
              </a:ext>
            </a:extLst>
          </p:cNvPr>
          <p:cNvSpPr txBox="1"/>
          <p:nvPr/>
        </p:nvSpPr>
        <p:spPr>
          <a:xfrm>
            <a:off x="658761" y="1691561"/>
            <a:ext cx="4414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At pressures beyond the saturation pressure, “spectral breakdown” can be observed experimentally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This involves a decrease in the 266nm TH peak and the appearance of new  spectral peaks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These effects were reproduced by the simulations but, again, at much higher pressures</a:t>
            </a:r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99A9-0D9B-3EFF-6420-DE4A823A5E7D}"/>
              </a:ext>
            </a:extLst>
          </p:cNvPr>
          <p:cNvSpPr txBox="1"/>
          <p:nvPr/>
        </p:nvSpPr>
        <p:spPr>
          <a:xfrm>
            <a:off x="7069393" y="526461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Measured  Argon spectrum at 300mW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4AD98-9703-0C6F-A0AA-781D65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“Spectral breakdown”</a:t>
            </a:r>
          </a:p>
        </p:txBody>
      </p:sp>
    </p:spTree>
    <p:extLst>
      <p:ext uri="{BB962C8B-B14F-4D97-AF65-F5344CB8AC3E}">
        <p14:creationId xmlns:p14="http://schemas.microsoft.com/office/powerpoint/2010/main" val="74724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80340D1C-1873-C4E9-229E-4712077D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3" y="1233545"/>
            <a:ext cx="6437389" cy="48280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7" name="Picture 6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50D777D3-451E-8577-812F-58E8F805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16" y="1369053"/>
            <a:ext cx="6437389" cy="4828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1A275-40D9-5311-2B53-1AAA284CCF78}"/>
              </a:ext>
            </a:extLst>
          </p:cNvPr>
          <p:cNvSpPr txBox="1"/>
          <p:nvPr/>
        </p:nvSpPr>
        <p:spPr>
          <a:xfrm>
            <a:off x="2834148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blueshift with peak at 250nm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81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8A5DF5C-5DF0-F3C2-7AEE-8E32D5712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928" y="1427933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8341195-1142-7898-A979-202E0786F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27933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EA4992-A89D-E943-FE9E-2D59CC53F914}"/>
              </a:ext>
            </a:extLst>
          </p:cNvPr>
          <p:cNvSpPr txBox="1"/>
          <p:nvPr/>
        </p:nvSpPr>
        <p:spPr>
          <a:xfrm>
            <a:off x="2332703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Medium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additional peaks at 230nm and 290nm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22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 (</a:t>
            </a:r>
            <a:r>
              <a:rPr lang="en-GB" b="1" dirty="0" err="1">
                <a:solidFill>
                  <a:srgbClr val="002060"/>
                </a:solidFill>
              </a:rPr>
              <a:t>Ar</a:t>
            </a:r>
            <a:r>
              <a:rPr lang="en-GB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Picture 2" descr="A graph of 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BDD426F-DFD5-8266-6D96-66A5B2A5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563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86B77F-F09B-E0BF-A08F-4F835C31D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98" y="1350563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AABF8-FABC-148B-54AD-54995E1A714D}"/>
              </a:ext>
            </a:extLst>
          </p:cNvPr>
          <p:cNvSpPr txBox="1"/>
          <p:nvPr/>
        </p:nvSpPr>
        <p:spPr>
          <a:xfrm>
            <a:off x="1330760" y="6281282"/>
            <a:ext cx="10213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prominent peaks at 240nm; indication of sub-200nm peak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9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 (Ne)</a:t>
            </a:r>
          </a:p>
        </p:txBody>
      </p:sp>
      <p:pic>
        <p:nvPicPr>
          <p:cNvPr id="3" name="Picture 2" descr="A diagram of a uv spectrum&#10;&#10;Description automatically generated">
            <a:extLst>
              <a:ext uri="{FF2B5EF4-FFF2-40B4-BE49-F238E27FC236}">
                <a16:creationId xmlns:a16="http://schemas.microsoft.com/office/drawing/2014/main" id="{7FCC9605-ADF7-7662-B37F-7A76E640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36" y="1329612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">
            <a:extLst>
              <a:ext uri="{FF2B5EF4-FFF2-40B4-BE49-F238E27FC236}">
                <a16:creationId xmlns:a16="http://schemas.microsoft.com/office/drawing/2014/main" id="{F6D1548C-4757-AA88-DF0D-F97290E1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37" y="1329612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8BEE0-CF5A-D87E-6B95-FAD545775AFC}"/>
              </a:ext>
            </a:extLst>
          </p:cNvPr>
          <p:cNvSpPr txBox="1"/>
          <p:nvPr/>
        </p:nvSpPr>
        <p:spPr>
          <a:xfrm>
            <a:off x="2834148" y="6326851"/>
            <a:ext cx="7853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(Ne): </a:t>
            </a:r>
            <a:r>
              <a:rPr lang="en-GB" sz="2400" dirty="0"/>
              <a:t>redshift with peak at 290nm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794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539F-B78E-31DA-EAA8-81990A28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A12C-DF9E-A686-3338-D5442484D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Since last week, over 30 pressure scans were simulated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following parameters were varied in the process: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Input beam power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CEO phase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Ionisation on/off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Gas (Argon/Neon)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The raw data is available on </a:t>
            </a:r>
            <a:r>
              <a:rPr lang="en-GB" i="1" dirty="0" err="1"/>
              <a:t>Sync&amp;Share</a:t>
            </a:r>
            <a:endParaRPr lang="en-GB" i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93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B8CB0-9103-99A7-B1A4-163A1A4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spectral peaks (Ne)</a:t>
            </a:r>
          </a:p>
        </p:txBody>
      </p:sp>
      <p:pic>
        <p:nvPicPr>
          <p:cNvPr id="3" name="Picture 2" descr="A graph of a graph of uv&#10;&#10;Description automatically generated with medium confidence">
            <a:extLst>
              <a:ext uri="{FF2B5EF4-FFF2-40B4-BE49-F238E27FC236}">
                <a16:creationId xmlns:a16="http://schemas.microsoft.com/office/drawing/2014/main" id="{D78D5D61-95F9-AE5A-1ABC-BD970E9E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89" y="1260898"/>
            <a:ext cx="6437389" cy="4828042"/>
          </a:xfrm>
          <a:prstGeom prst="rect">
            <a:avLst/>
          </a:prstGeom>
        </p:spPr>
      </p:pic>
      <p:pic>
        <p:nvPicPr>
          <p:cNvPr id="8" name="Picture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C12A79EF-C57E-CC62-DA8B-EB09D1A9A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77" y="1260898"/>
            <a:ext cx="6437389" cy="4828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27CBA-D9C7-E48B-E0AC-33DC8C321B2B}"/>
              </a:ext>
            </a:extLst>
          </p:cNvPr>
          <p:cNvSpPr txBox="1"/>
          <p:nvPr/>
        </p:nvSpPr>
        <p:spPr>
          <a:xfrm>
            <a:off x="1622323" y="6246049"/>
            <a:ext cx="1003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(Ne): </a:t>
            </a:r>
            <a:r>
              <a:rPr lang="en-GB" sz="2400" dirty="0"/>
              <a:t>prominent peak at 250nm; indication of sub-200nm peak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14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264047B-4E5B-B8A4-8BB2-378A6027B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5451"/>
            <a:ext cx="5778005" cy="433350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8F7A1-6AC3-3234-03D5-F919EA0E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CEO phase on spectral peaks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B5914-70A3-1832-A43D-830DD803A14D}"/>
              </a:ext>
            </a:extLst>
          </p:cNvPr>
          <p:cNvSpPr/>
          <p:nvPr/>
        </p:nvSpPr>
        <p:spPr>
          <a:xfrm>
            <a:off x="8347589" y="1680856"/>
            <a:ext cx="1229032" cy="252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3D82EB-0DEE-A91F-4566-679E2ECBCE5B}"/>
              </a:ext>
            </a:extLst>
          </p:cNvPr>
          <p:cNvGrpSpPr/>
          <p:nvPr/>
        </p:nvGrpSpPr>
        <p:grpSpPr>
          <a:xfrm>
            <a:off x="0" y="1385451"/>
            <a:ext cx="5840356" cy="4376479"/>
            <a:chOff x="-147479" y="1396181"/>
            <a:chExt cx="6425240" cy="4818930"/>
          </a:xfrm>
        </p:grpSpPr>
        <p:pic>
          <p:nvPicPr>
            <p:cNvPr id="13" name="Picture 12" descr="A graph of different colors&#10;&#10;Description automatically generated">
              <a:extLst>
                <a:ext uri="{FF2B5EF4-FFF2-40B4-BE49-F238E27FC236}">
                  <a16:creationId xmlns:a16="http://schemas.microsoft.com/office/drawing/2014/main" id="{580EA44A-A6B2-8074-CF1E-86B3F0BDF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7479" y="1396181"/>
              <a:ext cx="6425240" cy="4818930"/>
            </a:xfrm>
            <a:prstGeom prst="rect">
              <a:avLst/>
            </a:prstGeom>
          </p:spPr>
        </p:pic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450D6D99-53D1-2DFF-996B-E92401589736}"/>
                </a:ext>
              </a:extLst>
            </p:cNvPr>
            <p:cNvSpPr/>
            <p:nvPr/>
          </p:nvSpPr>
          <p:spPr>
            <a:xfrm rot="17603935">
              <a:off x="3046250" y="2875503"/>
              <a:ext cx="940125" cy="233266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227D110D-BF43-A3DA-C268-FCEB4A2DEEDD}"/>
                </a:ext>
              </a:extLst>
            </p:cNvPr>
            <p:cNvSpPr/>
            <p:nvPr/>
          </p:nvSpPr>
          <p:spPr>
            <a:xfrm rot="12948969">
              <a:off x="1164345" y="2436602"/>
              <a:ext cx="940125" cy="214046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70176-C0E1-2B3E-DBD5-B51C0FDF07CC}"/>
                </a:ext>
              </a:extLst>
            </p:cNvPr>
            <p:cNvSpPr/>
            <p:nvPr/>
          </p:nvSpPr>
          <p:spPr>
            <a:xfrm>
              <a:off x="2387067" y="1704976"/>
              <a:ext cx="1327355" cy="3052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AB7F4F-C727-C1C3-7720-78429935D1A6}"/>
              </a:ext>
            </a:extLst>
          </p:cNvPr>
          <p:cNvSpPr txBox="1"/>
          <p:nvPr/>
        </p:nvSpPr>
        <p:spPr>
          <a:xfrm>
            <a:off x="265471" y="5900513"/>
            <a:ext cx="11838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CEO phase seems to have an impact on the spectral profile: </a:t>
            </a:r>
            <a:r>
              <a:rPr lang="en-GB" sz="2400" i="1" dirty="0">
                <a:solidFill>
                  <a:srgbClr val="002060"/>
                </a:solidFill>
              </a:rPr>
              <a:t>no effect on overall shape but individual peaks are different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67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ray spectrum&#10;&#10;Description automatically generated with medium confidence">
            <a:extLst>
              <a:ext uri="{FF2B5EF4-FFF2-40B4-BE49-F238E27FC236}">
                <a16:creationId xmlns:a16="http://schemas.microsoft.com/office/drawing/2014/main" id="{3BB13F89-8E08-1FC3-EF51-308D2BA34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48" y="1212843"/>
            <a:ext cx="6230912" cy="467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5" name="Content Placeholder 4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F1DED1A5-FB6E-8EE5-F7C8-1DC43B871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337"/>
            <a:ext cx="6008260" cy="45061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1388D-5E21-DD12-6A97-FDD7DE35BCDF}"/>
              </a:ext>
            </a:extLst>
          </p:cNvPr>
          <p:cNvSpPr txBox="1"/>
          <p:nvPr/>
        </p:nvSpPr>
        <p:spPr>
          <a:xfrm>
            <a:off x="3365090" y="252689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137B7-AC33-0F6B-FF34-A797A39FD694}"/>
              </a:ext>
            </a:extLst>
          </p:cNvPr>
          <p:cNvSpPr txBox="1"/>
          <p:nvPr/>
        </p:nvSpPr>
        <p:spPr>
          <a:xfrm>
            <a:off x="9293069" y="253840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EB14B-5A65-1F7E-AA0A-0477CCE122D9}"/>
              </a:ext>
            </a:extLst>
          </p:cNvPr>
          <p:cNvSpPr txBox="1"/>
          <p:nvPr/>
        </p:nvSpPr>
        <p:spPr>
          <a:xfrm>
            <a:off x="1160207" y="5983566"/>
            <a:ext cx="10944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Low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ionisation suppresses THG and the 230nm peak at high pressures 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1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8DB0F67-D98E-A6AE-B833-C8220FCEA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85" y="1206061"/>
            <a:ext cx="6286228" cy="47146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89BA5C5-45B9-7708-5011-DD99BEA17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510"/>
            <a:ext cx="6286228" cy="4714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8927EB-B999-1174-5452-E32D35B77B07}"/>
              </a:ext>
            </a:extLst>
          </p:cNvPr>
          <p:cNvSpPr txBox="1"/>
          <p:nvPr/>
        </p:nvSpPr>
        <p:spPr>
          <a:xfrm>
            <a:off x="1150373" y="5968421"/>
            <a:ext cx="10097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Medium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ionisation significantly suppresses high-pressure peaks at 210nm and 300nm </a:t>
            </a:r>
            <a:endParaRPr lang="en-GB" sz="2400" b="1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7FB68-6A2E-243E-7F6F-C2326E21E6D2}"/>
              </a:ext>
            </a:extLst>
          </p:cNvPr>
          <p:cNvSpPr txBox="1"/>
          <p:nvPr/>
        </p:nvSpPr>
        <p:spPr>
          <a:xfrm>
            <a:off x="1605116" y="222209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A62E7-9E64-6917-7016-272C9BC0DFE4}"/>
              </a:ext>
            </a:extLst>
          </p:cNvPr>
          <p:cNvSpPr txBox="1"/>
          <p:nvPr/>
        </p:nvSpPr>
        <p:spPr>
          <a:xfrm>
            <a:off x="7466336" y="222209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</p:spTree>
    <p:extLst>
      <p:ext uri="{BB962C8B-B14F-4D97-AF65-F5344CB8AC3E}">
        <p14:creationId xmlns:p14="http://schemas.microsoft.com/office/powerpoint/2010/main" val="16900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CED9-5DCB-219E-EAE6-ABC2F0F9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ionisation on spectral profile</a:t>
            </a:r>
          </a:p>
        </p:txBody>
      </p:sp>
      <p:pic>
        <p:nvPicPr>
          <p:cNvPr id="8" name="Content Placeholder 7" descr="A graph of a uv spectrum&#10;&#10;Description automatically generated with medium confidence">
            <a:extLst>
              <a:ext uri="{FF2B5EF4-FFF2-40B4-BE49-F238E27FC236}">
                <a16:creationId xmlns:a16="http://schemas.microsoft.com/office/drawing/2014/main" id="{7870BBD1-5180-3F9B-444D-2B0E1C4BC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14" y="1186528"/>
            <a:ext cx="6119586" cy="4589690"/>
          </a:xfr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FC55E6B-1235-7D8B-97E0-9852B58B0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57" y="1366683"/>
            <a:ext cx="5879380" cy="4409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40871-1D14-C901-2DD7-9CF2D89AF808}"/>
              </a:ext>
            </a:extLst>
          </p:cNvPr>
          <p:cNvSpPr txBox="1"/>
          <p:nvPr/>
        </p:nvSpPr>
        <p:spPr>
          <a:xfrm>
            <a:off x="1150373" y="5938877"/>
            <a:ext cx="10874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</a:rPr>
              <a:t>High power (</a:t>
            </a:r>
            <a:r>
              <a:rPr lang="en-GB" sz="2400" b="1" dirty="0" err="1">
                <a:solidFill>
                  <a:srgbClr val="002060"/>
                </a:solidFill>
              </a:rPr>
              <a:t>Ar</a:t>
            </a:r>
            <a:r>
              <a:rPr lang="en-GB" sz="2400" b="1" dirty="0">
                <a:solidFill>
                  <a:srgbClr val="002060"/>
                </a:solidFill>
              </a:rPr>
              <a:t>): </a:t>
            </a:r>
            <a:r>
              <a:rPr lang="en-GB" sz="2400" dirty="0"/>
              <a:t>very significant peaks at 210nm (additionally: 250nm, 330nm)</a:t>
            </a:r>
            <a:endParaRPr lang="en-GB" sz="2400" i="1" dirty="0"/>
          </a:p>
          <a:p>
            <a:r>
              <a:rPr lang="en-GB" sz="2400" i="1" dirty="0"/>
              <a:t>Note: the simulations with ionisation break down at 1.5 bar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52909C-7AF8-4592-035F-612A8086D0E0}"/>
              </a:ext>
            </a:extLst>
          </p:cNvPr>
          <p:cNvSpPr/>
          <p:nvPr/>
        </p:nvSpPr>
        <p:spPr>
          <a:xfrm>
            <a:off x="10668000" y="4227871"/>
            <a:ext cx="953729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A7761-A77C-755B-2438-63A3A4BD3AEC}"/>
              </a:ext>
            </a:extLst>
          </p:cNvPr>
          <p:cNvSpPr/>
          <p:nvPr/>
        </p:nvSpPr>
        <p:spPr>
          <a:xfrm>
            <a:off x="4700814" y="4380271"/>
            <a:ext cx="953729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A57B5-F9CF-968E-B68A-D81C37220458}"/>
              </a:ext>
            </a:extLst>
          </p:cNvPr>
          <p:cNvSpPr txBox="1"/>
          <p:nvPr/>
        </p:nvSpPr>
        <p:spPr>
          <a:xfrm>
            <a:off x="3473245" y="219259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no 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A8D6B-0319-098C-950F-1968D6846E91}"/>
              </a:ext>
            </a:extLst>
          </p:cNvPr>
          <p:cNvSpPr txBox="1"/>
          <p:nvPr/>
        </p:nvSpPr>
        <p:spPr>
          <a:xfrm>
            <a:off x="9225802" y="219259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ion.</a:t>
            </a:r>
          </a:p>
        </p:txBody>
      </p:sp>
    </p:spTree>
    <p:extLst>
      <p:ext uri="{BB962C8B-B14F-4D97-AF65-F5344CB8AC3E}">
        <p14:creationId xmlns:p14="http://schemas.microsoft.com/office/powerpoint/2010/main" val="258182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A07D-E855-82A8-FA4A-C9502EE4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spectral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A030-F90C-8965-7811-AB88A3D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UV spectra are affected by “spectral breakdown” for most combination of parameters  at pressures exceeding the saturation pressure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rgbClr val="002060"/>
                </a:solidFill>
              </a:rPr>
              <a:t>Can the additional/vanishing spectral peaks be related to any known spectral lines or energy levels?</a:t>
            </a:r>
          </a:p>
          <a:p>
            <a:r>
              <a:rPr lang="en-GB" sz="2400" dirty="0"/>
              <a:t>Ionisation seems to have a significant effect in suppressing spectral breakdown</a:t>
            </a:r>
          </a:p>
          <a:p>
            <a:r>
              <a:rPr lang="en-GB" sz="2400" dirty="0"/>
              <a:t>There is no clear relationship between beam power and spectral profile at high pressures</a:t>
            </a:r>
          </a:p>
          <a:p>
            <a:r>
              <a:rPr lang="en-GB" sz="2400" dirty="0"/>
              <a:t>The CEO phase seems to affect the presence of certain spectral peaks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Is this in contradiction to it being largely inconsequential for saturation?</a:t>
            </a:r>
          </a:p>
          <a:p>
            <a:r>
              <a:rPr lang="en-GB" sz="2400" dirty="0"/>
              <a:t>Note: most of the above has been considered in isolation, with no cross-checking of parameter influences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44041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III. BEAM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541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Beam profile at low power (75mW Argon)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1C746-E02C-3D1A-64F1-AECD62F8BA46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138B9-3AB6-5A8B-7768-C56ACA8B4AE6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  <p:pic>
        <p:nvPicPr>
          <p:cNvPr id="9" name="Picture 8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F985C18-23A6-9B60-8637-74243ED06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3419"/>
            <a:ext cx="6312310" cy="4734233"/>
          </a:xfrm>
          <a:prstGeom prst="rect">
            <a:avLst/>
          </a:prstGeom>
        </p:spPr>
      </p:pic>
      <p:pic>
        <p:nvPicPr>
          <p:cNvPr id="11" name="Picture 10" descr="A graph of a number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D8B6163-55D6-9C39-E3FB-574BBB1BE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55" y="1541403"/>
            <a:ext cx="6146674" cy="46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Beam profile at medium power (150 </a:t>
            </a:r>
            <a:r>
              <a:rPr lang="en-GB" b="1" dirty="0" err="1">
                <a:solidFill>
                  <a:srgbClr val="002060"/>
                </a:solidFill>
              </a:rPr>
              <a:t>mW</a:t>
            </a:r>
            <a:r>
              <a:rPr lang="en-GB" b="1" dirty="0">
                <a:solidFill>
                  <a:srgbClr val="002060"/>
                </a:solidFill>
              </a:rPr>
              <a:t> Argon)</a:t>
            </a:r>
          </a:p>
        </p:txBody>
      </p:sp>
      <p:pic>
        <p:nvPicPr>
          <p:cNvPr id="3" name="Content Placeholder 2" descr="A group of graphs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60130739-53FD-BE83-1268-4D43FB9BA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" y="1374303"/>
            <a:ext cx="6066504" cy="4549879"/>
          </a:xfrm>
        </p:spPr>
      </p:pic>
      <p:pic>
        <p:nvPicPr>
          <p:cNvPr id="7" name="Picture 6" descr="A group of images of a graph&#10;&#10;Description automatically generated with medium confidence">
            <a:extLst>
              <a:ext uri="{FF2B5EF4-FFF2-40B4-BE49-F238E27FC236}">
                <a16:creationId xmlns:a16="http://schemas.microsoft.com/office/drawing/2014/main" id="{31CDFA76-14F2-F775-234D-117D95257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23" y="1249081"/>
            <a:ext cx="6400238" cy="4800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A05C3-8241-6606-28FE-8C433B5E8DD5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5E658-85C2-181A-3CDD-D43D34B1C348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683816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beam profile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EA0DE0-277C-10BA-7985-82822B98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At the saturation pressure, the UV intensity peaks at the cell output </a:t>
            </a:r>
          </a:p>
          <a:p>
            <a:r>
              <a:rPr lang="en-GB" dirty="0"/>
              <a:t>Beyond saturation (“breakdown”), the UV intensity reaches a maximum inside the cell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i="1" dirty="0">
                <a:solidFill>
                  <a:srgbClr val="002060"/>
                </a:solidFill>
              </a:rPr>
              <a:t>Related to coherence length/phase matching considerations?</a:t>
            </a:r>
          </a:p>
          <a:p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Other harmonic effects appear to take over, resulting in a “broken down” output spectrum?</a:t>
            </a:r>
          </a:p>
          <a:p>
            <a:endParaRPr lang="en-GB" dirty="0"/>
          </a:p>
        </p:txBody>
      </p:sp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420D874-3719-1EA1-2660-0A54E1D9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1456"/>
            <a:ext cx="6437389" cy="4828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9C3C02-93AD-D3BA-B93B-12A5E391158A}"/>
              </a:ext>
            </a:extLst>
          </p:cNvPr>
          <p:cNvSpPr txBox="1"/>
          <p:nvPr/>
        </p:nvSpPr>
        <p:spPr>
          <a:xfrm>
            <a:off x="7952261" y="6061990"/>
            <a:ext cx="367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150mW Argon</a:t>
            </a:r>
          </a:p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281656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6A4A-3CB3-7D30-3F31-85DE5FD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B9CE-1DDF-54D7-FD1D-6635B178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resulting  data has been analysed with respect to three main effects:</a:t>
            </a:r>
          </a:p>
          <a:p>
            <a:pPr marL="1028700" lvl="1" indent="-571500">
              <a:buAutoNum type="romanUcPeriod"/>
            </a:pPr>
            <a:r>
              <a:rPr lang="en-GB" dirty="0"/>
              <a:t>Saturation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“Spectral breakdown” 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Beam profile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GB" dirty="0"/>
              <a:t>Self-steepening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Mostly focussed on the beam properties at and around “breakdown” </a:t>
            </a:r>
          </a:p>
          <a:p>
            <a:pPr marL="1028700" lvl="1" indent="-571500">
              <a:buFont typeface="+mj-lt"/>
              <a:buAutoNum type="romanUcPeriod"/>
            </a:pPr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This analysis is still incomplete, with many factors left to consider (e.g. position of beam focus in the cell…)</a:t>
            </a:r>
          </a:p>
        </p:txBody>
      </p:sp>
    </p:spTree>
    <p:extLst>
      <p:ext uri="{BB962C8B-B14F-4D97-AF65-F5344CB8AC3E}">
        <p14:creationId xmlns:p14="http://schemas.microsoft.com/office/powerpoint/2010/main" val="61576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IV. SELF-STEEPENING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89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E9D15F10-28E4-897A-975F-F18CCE5C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7139" r="7790"/>
          <a:stretch/>
        </p:blipFill>
        <p:spPr>
          <a:xfrm>
            <a:off x="6066493" y="998649"/>
            <a:ext cx="6125507" cy="48607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18CD00-20C1-2924-7DCD-60D1D1DC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E111D96-3BD7-E50D-A1D6-A43F38F5F3FE}"/>
              </a:ext>
            </a:extLst>
          </p:cNvPr>
          <p:cNvSpPr txBox="1">
            <a:spLocks/>
          </p:cNvSpPr>
          <p:nvPr/>
        </p:nvSpPr>
        <p:spPr>
          <a:xfrm>
            <a:off x="739878" y="1690688"/>
            <a:ext cx="5041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 simulation shows leading-edge self-steepening in the UV pulse</a:t>
            </a:r>
          </a:p>
          <a:p>
            <a:r>
              <a:rPr lang="en-GB"/>
              <a:t>Also: trailing-edge self-steepening in the IR pulse</a:t>
            </a:r>
          </a:p>
          <a:p>
            <a:r>
              <a:rPr lang="en-GB"/>
              <a:t>The following slides investigate self-steepening at saturation and after “breakdown”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38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665CC22-6505-D6AF-EE1F-2C3F4CDB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1"/>
          <a:stretch/>
        </p:blipFill>
        <p:spPr>
          <a:xfrm>
            <a:off x="5781367" y="898748"/>
            <a:ext cx="6872627" cy="48678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18CD00-20C1-2924-7DCD-60D1D1DC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5BAD60-995B-5CEF-051A-1C841DF7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690688"/>
            <a:ext cx="5041489" cy="4351338"/>
          </a:xfrm>
        </p:spPr>
        <p:txBody>
          <a:bodyPr>
            <a:normAutofit/>
          </a:bodyPr>
          <a:lstStyle/>
          <a:p>
            <a:r>
              <a:rPr lang="en-GB" dirty="0"/>
              <a:t>The simulation shows leading-edge self-steepening in the UV pulse</a:t>
            </a:r>
          </a:p>
          <a:p>
            <a:r>
              <a:rPr lang="en-GB" dirty="0"/>
              <a:t>Also: trailing-edge self-steepening in the IR pulse</a:t>
            </a:r>
          </a:p>
          <a:p>
            <a:r>
              <a:rPr lang="en-GB" dirty="0"/>
              <a:t>The following slides investigate self-steepening at saturation and after “breakdown”</a:t>
            </a:r>
          </a:p>
        </p:txBody>
      </p:sp>
    </p:spTree>
    <p:extLst>
      <p:ext uri="{BB962C8B-B14F-4D97-AF65-F5344CB8AC3E}">
        <p14:creationId xmlns:p14="http://schemas.microsoft.com/office/powerpoint/2010/main" val="77289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32C5068-768A-F3FB-CCA1-C01A081A0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77" y="1151325"/>
            <a:ext cx="6437389" cy="4828042"/>
          </a:xfrm>
          <a:prstGeom prst="rect">
            <a:avLst/>
          </a:prstGeom>
        </p:spPr>
      </p:pic>
      <p:pic>
        <p:nvPicPr>
          <p:cNvPr id="8" name="Content Placeholder 7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27A486-6F92-F7FC-6F87-357B4C68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8" y="1229032"/>
            <a:ext cx="6230170" cy="4672628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41FDBD-9050-9EF7-85CA-78ADDCD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low power (75mW Argon)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934D1-80D7-195E-3D12-9D6D2E1143EB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26559-D84E-3AF5-66EB-9F533B15E251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</p:spTree>
    <p:extLst>
      <p:ext uri="{BB962C8B-B14F-4D97-AF65-F5344CB8AC3E}">
        <p14:creationId xmlns:p14="http://schemas.microsoft.com/office/powerpoint/2010/main" val="2040020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pulse&#10;&#10;Description automatically generated">
            <a:extLst>
              <a:ext uri="{FF2B5EF4-FFF2-40B4-BE49-F238E27FC236}">
                <a16:creationId xmlns:a16="http://schemas.microsoft.com/office/drawing/2014/main" id="{DAF06C87-C4B1-8EC4-6AA2-1B4A2B356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6" y="1221219"/>
            <a:ext cx="6437389" cy="4828042"/>
          </a:xfrm>
          <a:prstGeom prst="rect">
            <a:avLst/>
          </a:prstGeom>
        </p:spPr>
      </p:pic>
      <p:pic>
        <p:nvPicPr>
          <p:cNvPr id="5" name="Content Placeholder 4" descr="A graph of a pulse&#10;&#10;Description automatically generated">
            <a:extLst>
              <a:ext uri="{FF2B5EF4-FFF2-40B4-BE49-F238E27FC236}">
                <a16:creationId xmlns:a16="http://schemas.microsoft.com/office/drawing/2014/main" id="{6FB99E31-3934-24EE-D545-F3496EA2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78296"/>
            <a:ext cx="6508955" cy="4881717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1741FDBD-9050-9EF7-85CA-78ADDCD0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low power (75mW Argon)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1DECC-CC10-0474-3E7C-8B9582ED5CF7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(4.8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F5F2D-4ECD-51E8-214B-4B54017B145D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(2.2 bar)</a:t>
            </a:r>
          </a:p>
        </p:txBody>
      </p:sp>
    </p:spTree>
    <p:extLst>
      <p:ext uri="{BB962C8B-B14F-4D97-AF65-F5344CB8AC3E}">
        <p14:creationId xmlns:p14="http://schemas.microsoft.com/office/powerpoint/2010/main" val="134784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F8A44BA7-4F88-7E7D-AAAA-C32A984A1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" y="1278312"/>
            <a:ext cx="6361264" cy="47709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F0C34D-42DD-3F72-55FC-AD766DC7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65125"/>
            <a:ext cx="11343009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medium power (150mW Argon)</a:t>
            </a:r>
          </a:p>
        </p:txBody>
      </p:sp>
      <p:pic>
        <p:nvPicPr>
          <p:cNvPr id="12" name="Picture 11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6A750824-87D1-0948-DFDD-6E476C9D4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6" y="1298252"/>
            <a:ext cx="6361265" cy="4770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CDD758-7099-E4BB-005C-627DB6925D0B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9954D-E5F1-1DAB-BD5C-9BEF77EDE413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271886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pulse&#10;&#10;Description automatically generated">
            <a:extLst>
              <a:ext uri="{FF2B5EF4-FFF2-40B4-BE49-F238E27FC236}">
                <a16:creationId xmlns:a16="http://schemas.microsoft.com/office/drawing/2014/main" id="{B1AB47DE-B3B9-CBA3-310A-54B31AF9F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53" y="1180111"/>
            <a:ext cx="6556746" cy="4917560"/>
          </a:xfrm>
          <a:prstGeom prst="rect">
            <a:avLst/>
          </a:prstGeom>
        </p:spPr>
      </p:pic>
      <p:pic>
        <p:nvPicPr>
          <p:cNvPr id="6" name="Picture 5" descr="A graph of a pulse&#10;&#10;Description automatically generated">
            <a:extLst>
              <a:ext uri="{FF2B5EF4-FFF2-40B4-BE49-F238E27FC236}">
                <a16:creationId xmlns:a16="http://schemas.microsoft.com/office/drawing/2014/main" id="{A1E483B5-86DA-6E23-02D7-4D20FD604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30" y="1180111"/>
            <a:ext cx="6676104" cy="5007078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4A91C4EF-526A-816B-648B-73731CA6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9" y="365125"/>
            <a:ext cx="11343009" cy="132556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Self-steepening at medium power (150mW Argon)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B36383-DE20-09C3-8896-44B7A62990AF}"/>
              </a:ext>
            </a:extLst>
          </p:cNvPr>
          <p:cNvSpPr txBox="1"/>
          <p:nvPr/>
        </p:nvSpPr>
        <p:spPr>
          <a:xfrm>
            <a:off x="1327354" y="6069201"/>
            <a:ext cx="316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At saturation pressure (1.7 bar)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B4594-410C-88DC-45E9-F3F8794725D7}"/>
              </a:ext>
            </a:extLst>
          </p:cNvPr>
          <p:cNvSpPr txBox="1"/>
          <p:nvPr/>
        </p:nvSpPr>
        <p:spPr>
          <a:xfrm>
            <a:off x="7322997" y="6069201"/>
            <a:ext cx="367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Beyond saturation pressure (5.0 bar)</a:t>
            </a:r>
          </a:p>
        </p:txBody>
      </p:sp>
    </p:spTree>
    <p:extLst>
      <p:ext uri="{BB962C8B-B14F-4D97-AF65-F5344CB8AC3E}">
        <p14:creationId xmlns:p14="http://schemas.microsoft.com/office/powerpoint/2010/main" val="893124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B807-4AD2-AF07-00BE-40213F3A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Summary: self-steepening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5DDAF-3DC7-B1D7-1C58-92D318D1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trailing-edge self-steepening of the IR pulse persists at pressures beyond the saturation pressure </a:t>
            </a:r>
          </a:p>
          <a:p>
            <a:endParaRPr lang="en-GB" dirty="0"/>
          </a:p>
          <a:p>
            <a:r>
              <a:rPr lang="en-GB" dirty="0"/>
              <a:t>The UV pulse leading-edge self-steepening seems to subside at “breakdown”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i="1" dirty="0">
                <a:solidFill>
                  <a:srgbClr val="002060"/>
                </a:solidFill>
              </a:rPr>
              <a:t>Compare with role of self-steepening in the THG process reported in the literature (e.g. Reiter 2010)</a:t>
            </a:r>
          </a:p>
        </p:txBody>
      </p:sp>
    </p:spTree>
    <p:extLst>
      <p:ext uri="{BB962C8B-B14F-4D97-AF65-F5344CB8AC3E}">
        <p14:creationId xmlns:p14="http://schemas.microsoft.com/office/powerpoint/2010/main" val="2995890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05EF-4440-D4DA-ED07-4953A778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E6FD6-6D0B-EE72-78AB-D00770592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41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5AF380-5647-B3B8-719B-C6C23E6B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Conclusion &amp; next steps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3A68A-8259-B88F-DC28-3B2188BC6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Start working with COMSOL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export existing density simulations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to improve existing simulations/expand to the high-pressure regime?</a:t>
            </a:r>
          </a:p>
          <a:p>
            <a:endParaRPr lang="en-GB" dirty="0"/>
          </a:p>
          <a:p>
            <a:r>
              <a:rPr lang="en-GB" dirty="0"/>
              <a:t>Analyse the open questions posed throughout these slides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Compare simulations with literature and experiments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Find explanations for the observed effects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b="1" i="1" dirty="0">
                <a:solidFill>
                  <a:srgbClr val="002060"/>
                </a:solidFill>
              </a:rPr>
              <a:t>Focus on a few key questions to investigate in more detail</a:t>
            </a:r>
          </a:p>
        </p:txBody>
      </p:sp>
    </p:spTree>
    <p:extLst>
      <p:ext uri="{BB962C8B-B14F-4D97-AF65-F5344CB8AC3E}">
        <p14:creationId xmlns:p14="http://schemas.microsoft.com/office/powerpoint/2010/main" val="22865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509FE9-F7BC-715D-3B74-F8B38AA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I. SATURATION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EB5AF-C1EC-F3B4-12F6-6D5CF995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6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DF6EA0F5-1F1A-4000-34A3-CD17A2A7E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3429000"/>
            <a:ext cx="5143500" cy="3429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1791A1-9338-F633-FEF1-3AC3B30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BBD8F-6578-9101-A179-88DA8433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392561" cy="4585007"/>
          </a:xfrm>
        </p:spPr>
        <p:txBody>
          <a:bodyPr>
            <a:normAutofit/>
          </a:bodyPr>
          <a:lstStyle/>
          <a:p>
            <a:r>
              <a:rPr lang="en-GB" dirty="0"/>
              <a:t>At sufficiently high pressures, the simulation predicts a saturation in the UV energy </a:t>
            </a:r>
          </a:p>
          <a:p>
            <a:r>
              <a:rPr lang="en-GB" dirty="0"/>
              <a:t>Qualitatively, this agrees with experiments</a:t>
            </a:r>
          </a:p>
          <a:p>
            <a:r>
              <a:rPr lang="en-GB" i="1" dirty="0">
                <a:solidFill>
                  <a:srgbClr val="002060"/>
                </a:solidFill>
              </a:rPr>
              <a:t>However, simulated saturation energies and pressures are much higher!</a:t>
            </a:r>
          </a:p>
        </p:txBody>
      </p:sp>
      <p:pic>
        <p:nvPicPr>
          <p:cNvPr id="3" name="Picture 2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C10DB01D-AECE-9099-675C-8A6D6534B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19" y="-5115"/>
            <a:ext cx="5065653" cy="3799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F54A0B-062E-1FA1-AEA7-CA20F1EA83E3}"/>
              </a:ext>
            </a:extLst>
          </p:cNvPr>
          <p:cNvSpPr txBox="1"/>
          <p:nvPr/>
        </p:nvSpPr>
        <p:spPr>
          <a:xfrm>
            <a:off x="10114741" y="1027906"/>
            <a:ext cx="112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simulated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016D8-9303-459D-F3AB-D4999945CC2F}"/>
              </a:ext>
            </a:extLst>
          </p:cNvPr>
          <p:cNvSpPr txBox="1"/>
          <p:nvPr/>
        </p:nvSpPr>
        <p:spPr>
          <a:xfrm>
            <a:off x="9550697" y="4133740"/>
            <a:ext cx="16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measured (same params) </a:t>
            </a:r>
          </a:p>
        </p:txBody>
      </p:sp>
    </p:spTree>
    <p:extLst>
      <p:ext uri="{BB962C8B-B14F-4D97-AF65-F5344CB8AC3E}">
        <p14:creationId xmlns:p14="http://schemas.microsoft.com/office/powerpoint/2010/main" val="4022248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of a uv energy&#10;&#10;Description automatically generated with medium confidence">
            <a:extLst>
              <a:ext uri="{FF2B5EF4-FFF2-40B4-BE49-F238E27FC236}">
                <a16:creationId xmlns:a16="http://schemas.microsoft.com/office/drawing/2014/main" id="{DD856994-528D-C848-71E0-59E9E616A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1343844"/>
            <a:ext cx="6027174" cy="4520381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93CD5E3F-7E22-0378-6F4F-FE508DF0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9324"/>
            <a:ext cx="6027174" cy="4520380"/>
          </a:xfrm>
          <a:prstGeom prst="rect">
            <a:avLst/>
          </a:prstGeom>
        </p:spPr>
      </p:pic>
      <p:pic>
        <p:nvPicPr>
          <p:cNvPr id="4" name="Picture 3" descr="A graph of a graph showing the peak of uv&#10;&#10;Description automatically generated with medium confidence">
            <a:extLst>
              <a:ext uri="{FF2B5EF4-FFF2-40B4-BE49-F238E27FC236}">
                <a16:creationId xmlns:a16="http://schemas.microsoft.com/office/drawing/2014/main" id="{C10809A9-ED09-4451-5E23-0AF751A9C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0" y="1228830"/>
            <a:ext cx="6324694" cy="4743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88FDF-2E8D-97B6-8AAD-EFEDFA8CFA37}"/>
              </a:ext>
            </a:extLst>
          </p:cNvPr>
          <p:cNvSpPr txBox="1"/>
          <p:nvPr/>
        </p:nvSpPr>
        <p:spPr>
          <a:xfrm>
            <a:off x="1622323" y="5894718"/>
            <a:ext cx="7633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increases the peak UV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There seems to be a threshold at roughly 1300nJ</a:t>
            </a:r>
          </a:p>
        </p:txBody>
      </p:sp>
    </p:spTree>
    <p:extLst>
      <p:ext uri="{BB962C8B-B14F-4D97-AF65-F5344CB8AC3E}">
        <p14:creationId xmlns:p14="http://schemas.microsoft.com/office/powerpoint/2010/main" val="255658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D99-FA32-79CA-7E95-DA4D2C71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8" name="Picture 7" descr="A graph of a graph showing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26449B51-754D-F8D8-8618-91229F34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" y="1196932"/>
            <a:ext cx="6437389" cy="4828042"/>
          </a:xfrm>
          <a:prstGeom prst="rect">
            <a:avLst/>
          </a:prstGeom>
        </p:spPr>
      </p:pic>
      <p:pic>
        <p:nvPicPr>
          <p:cNvPr id="12" name="Picture 11" descr="A graph of a graph showing the peak of uv efficiency&#10;&#10;Description automatically generated with medium confidence">
            <a:extLst>
              <a:ext uri="{FF2B5EF4-FFF2-40B4-BE49-F238E27FC236}">
                <a16:creationId xmlns:a16="http://schemas.microsoft.com/office/drawing/2014/main" id="{53198F86-01D4-EB59-7817-22E479E2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11" y="1196932"/>
            <a:ext cx="6303863" cy="4727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D3198C-6E72-67C2-FA12-6202FFFB7524}"/>
              </a:ext>
            </a:extLst>
          </p:cNvPr>
          <p:cNvSpPr txBox="1"/>
          <p:nvPr/>
        </p:nvSpPr>
        <p:spPr>
          <a:xfrm>
            <a:off x="1641988" y="5989632"/>
            <a:ext cx="8218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Increasing the beam power decreases the peak THG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This ensures the peak UV energy threshold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091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FFE0-3076-1F10-53D8-1AC87BD7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E4A384FA-F5DE-BF2F-4CD4-E0D4F925D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46" y="1279321"/>
            <a:ext cx="6951406" cy="5213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7338-3B76-547F-4286-54B0B97A860E}"/>
              </a:ext>
            </a:extLst>
          </p:cNvPr>
          <p:cNvSpPr txBox="1"/>
          <p:nvPr/>
        </p:nvSpPr>
        <p:spPr>
          <a:xfrm>
            <a:off x="1136855" y="2116383"/>
            <a:ext cx="39427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Increasing the beam power decreases the saturation pressure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>
                <a:solidFill>
                  <a:srgbClr val="002060"/>
                </a:solidFill>
              </a:rPr>
              <a:t>For high beam powers the simulations broke down at pressures beyond the saturation point</a:t>
            </a:r>
          </a:p>
        </p:txBody>
      </p:sp>
    </p:spTree>
    <p:extLst>
      <p:ext uri="{BB962C8B-B14F-4D97-AF65-F5344CB8AC3E}">
        <p14:creationId xmlns:p14="http://schemas.microsoft.com/office/powerpoint/2010/main" val="228229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A4EB-61E2-2F20-4490-1C862EF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Effect of beam power on saturation (Ne)</a:t>
            </a:r>
            <a:endParaRPr lang="en-GB" dirty="0"/>
          </a:p>
        </p:txBody>
      </p:sp>
      <p:pic>
        <p:nvPicPr>
          <p:cNvPr id="5" name="Content Placeholder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1AF756-7E5F-922E-C921-111680045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30" y="1216560"/>
            <a:ext cx="6213987" cy="4660491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7FBEE93-D476-4CED-EF06-295026D08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" y="1275553"/>
            <a:ext cx="6056671" cy="4542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6F0B5E-CE08-B92D-35CA-A89C06A81E93}"/>
              </a:ext>
            </a:extLst>
          </p:cNvPr>
          <p:cNvSpPr txBox="1"/>
          <p:nvPr/>
        </p:nvSpPr>
        <p:spPr>
          <a:xfrm>
            <a:off x="969229" y="5969968"/>
            <a:ext cx="1054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Equivalent effects were observed for Neon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>
                <a:solidFill>
                  <a:srgbClr val="002060"/>
                </a:solidFill>
              </a:rPr>
              <a:t>Energies, pressures, and beam powers involved are much higher than for Argon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8329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1236</Words>
  <Application>Microsoft Office PowerPoint</Application>
  <PresentationFormat>Widescreen</PresentationFormat>
  <Paragraphs>154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THG Simulations</vt:lpstr>
      <vt:lpstr>Overview</vt:lpstr>
      <vt:lpstr>Overview</vt:lpstr>
      <vt:lpstr>I. SATURATION</vt:lpstr>
      <vt:lpstr>Saturation</vt:lpstr>
      <vt:lpstr>Effect of beam power on saturation</vt:lpstr>
      <vt:lpstr>Effect of beam power on saturation</vt:lpstr>
      <vt:lpstr>Effect of beam power on saturation</vt:lpstr>
      <vt:lpstr>Effect of beam power on saturation (Ne)</vt:lpstr>
      <vt:lpstr>Effect of ionisation on saturation</vt:lpstr>
      <vt:lpstr>Effect of ionisation on saturation</vt:lpstr>
      <vt:lpstr>Effect of CEO phase on saturation</vt:lpstr>
      <vt:lpstr>Summary: saturation</vt:lpstr>
      <vt:lpstr>II. “SPECTRAL BREAKDOWN”</vt:lpstr>
      <vt:lpstr>“Spectral breakdown”</vt:lpstr>
      <vt:lpstr>Effect of beam power on spectral peaks (Ar)</vt:lpstr>
      <vt:lpstr>Effect of beam power on spectral peaks (Ar)</vt:lpstr>
      <vt:lpstr>Effect of beam power on spectral peaks (Ar)</vt:lpstr>
      <vt:lpstr>Effect of beam power on spectral peaks (Ne)</vt:lpstr>
      <vt:lpstr>Effect of beam power on spectral peaks (Ne)</vt:lpstr>
      <vt:lpstr>Effect of CEO phase on spectral peaks</vt:lpstr>
      <vt:lpstr>Effect of ionisation on spectral profile</vt:lpstr>
      <vt:lpstr>Effect of ionisation on spectral profile</vt:lpstr>
      <vt:lpstr>Effect of ionisation on spectral profile</vt:lpstr>
      <vt:lpstr>Summary: spectral breakdown</vt:lpstr>
      <vt:lpstr>III. BEAM PROFILE</vt:lpstr>
      <vt:lpstr>Beam profile at low power (75mW Argon)</vt:lpstr>
      <vt:lpstr>Beam profile at medium power (150 mW Argon)</vt:lpstr>
      <vt:lpstr>Summary: beam profile</vt:lpstr>
      <vt:lpstr>IV. SELF-STEEPENING</vt:lpstr>
      <vt:lpstr>Self-steepening</vt:lpstr>
      <vt:lpstr>Self-steepening</vt:lpstr>
      <vt:lpstr>Self-steepening at low power (75mW Argon)</vt:lpstr>
      <vt:lpstr>Self-steepening at low power (75mW Argon)</vt:lpstr>
      <vt:lpstr>Self-steepening at medium power (150mW Argon)</vt:lpstr>
      <vt:lpstr>Self-steepening at medium power (150mW Argon)</vt:lpstr>
      <vt:lpstr>Summary: self-steepening</vt:lpstr>
      <vt:lpstr>Conclusion &amp; Next Steps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THG Simulations</dc:title>
  <dc:creator>David Amorim (student)</dc:creator>
  <cp:lastModifiedBy>David Amorim (student)</cp:lastModifiedBy>
  <cp:revision>43</cp:revision>
  <dcterms:created xsi:type="dcterms:W3CDTF">2023-08-07T09:32:27Z</dcterms:created>
  <dcterms:modified xsi:type="dcterms:W3CDTF">2023-08-08T21:29:20Z</dcterms:modified>
</cp:coreProperties>
</file>